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onymous Pro" panose="02060609030202000504" pitchFamily="49" charset="0"/>
      <p:regular r:id="rId15"/>
    </p:embeddedFont>
    <p:embeddedFont>
      <p:font typeface="ITC Bauhaus Bold" pitchFamily="82" charset="77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01" autoAdjust="0"/>
  </p:normalViewPr>
  <p:slideViewPr>
    <p:cSldViewPr>
      <p:cViewPr varScale="1">
        <p:scale>
          <a:sx n="68" d="100"/>
          <a:sy n="68" d="100"/>
        </p:scale>
        <p:origin x="272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28882" y="-3682221"/>
            <a:ext cx="19345763" cy="9885784"/>
          </a:xfrm>
          <a:custGeom>
            <a:avLst/>
            <a:gdLst/>
            <a:ahLst/>
            <a:cxnLst/>
            <a:rect l="l" t="t" r="r" b="b"/>
            <a:pathLst>
              <a:path w="19345763" h="9885784">
                <a:moveTo>
                  <a:pt x="0" y="9885784"/>
                </a:moveTo>
                <a:lnTo>
                  <a:pt x="19345764" y="9885784"/>
                </a:lnTo>
                <a:lnTo>
                  <a:pt x="19345764" y="0"/>
                </a:lnTo>
                <a:lnTo>
                  <a:pt x="0" y="0"/>
                </a:lnTo>
                <a:lnTo>
                  <a:pt x="0" y="9885784"/>
                </a:lnTo>
                <a:close/>
              </a:path>
            </a:pathLst>
          </a:custGeom>
          <a:blipFill>
            <a:blip r:embed="rId2"/>
            <a:stretch>
              <a:fillRect t="-30920" r="-81652" b="-1232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359527" y="697390"/>
            <a:ext cx="12675392" cy="9823429"/>
          </a:xfrm>
          <a:custGeom>
            <a:avLst/>
            <a:gdLst/>
            <a:ahLst/>
            <a:cxnLst/>
            <a:rect l="l" t="t" r="r" b="b"/>
            <a:pathLst>
              <a:path w="12675392" h="9823429">
                <a:moveTo>
                  <a:pt x="12675392" y="0"/>
                </a:moveTo>
                <a:lnTo>
                  <a:pt x="0" y="0"/>
                </a:lnTo>
                <a:lnTo>
                  <a:pt x="0" y="9823429"/>
                </a:lnTo>
                <a:lnTo>
                  <a:pt x="12675392" y="9823429"/>
                </a:lnTo>
                <a:lnTo>
                  <a:pt x="1267539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284045" y="-794295"/>
            <a:ext cx="9501749" cy="5366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916"/>
              </a:lnSpc>
            </a:pPr>
            <a:endParaRPr/>
          </a:p>
          <a:p>
            <a:pPr algn="ctr">
              <a:lnSpc>
                <a:spcPts val="9152"/>
              </a:lnSpc>
            </a:pPr>
            <a:r>
              <a:rPr lang="en-US" sz="8320">
                <a:solidFill>
                  <a:srgbClr val="393939"/>
                </a:solidFill>
                <a:latin typeface="Anonymous Pro"/>
              </a:rPr>
              <a:t>The Intersection Of Technology And Law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42947" y="6673854"/>
            <a:ext cx="9012970" cy="258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7EDE2"/>
                </a:solidFill>
                <a:latin typeface="ITC Bauhaus Bold"/>
              </a:rPr>
              <a:t>BY: BRUNELLA PAREDES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28882" y="-6198760"/>
            <a:ext cx="19345763" cy="9885784"/>
          </a:xfrm>
          <a:custGeom>
            <a:avLst/>
            <a:gdLst/>
            <a:ahLst/>
            <a:cxnLst/>
            <a:rect l="l" t="t" r="r" b="b"/>
            <a:pathLst>
              <a:path w="19345763" h="9885784">
                <a:moveTo>
                  <a:pt x="0" y="9885784"/>
                </a:moveTo>
                <a:lnTo>
                  <a:pt x="19345764" y="9885784"/>
                </a:lnTo>
                <a:lnTo>
                  <a:pt x="19345764" y="0"/>
                </a:lnTo>
                <a:lnTo>
                  <a:pt x="0" y="0"/>
                </a:lnTo>
                <a:lnTo>
                  <a:pt x="0" y="9885784"/>
                </a:lnTo>
                <a:close/>
              </a:path>
            </a:pathLst>
          </a:custGeom>
          <a:blipFill>
            <a:blip r:embed="rId2"/>
            <a:stretch>
              <a:fillRect t="-30920" r="-81652" b="-1232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60603" y="1028700"/>
            <a:ext cx="4898697" cy="8886524"/>
          </a:xfrm>
          <a:custGeom>
            <a:avLst/>
            <a:gdLst/>
            <a:ahLst/>
            <a:cxnLst/>
            <a:rect l="l" t="t" r="r" b="b"/>
            <a:pathLst>
              <a:path w="4898697" h="8886524">
                <a:moveTo>
                  <a:pt x="0" y="0"/>
                </a:moveTo>
                <a:lnTo>
                  <a:pt x="4898697" y="0"/>
                </a:lnTo>
                <a:lnTo>
                  <a:pt x="4898697" y="8886524"/>
                </a:lnTo>
                <a:lnTo>
                  <a:pt x="0" y="8886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92410"/>
            <a:ext cx="1040351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4E4E4E"/>
                </a:solidFill>
                <a:latin typeface="Anonymous Pro"/>
              </a:rPr>
              <a:t>Artificial Intelligence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35376"/>
            <a:ext cx="9980907" cy="562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4E4E4E"/>
                </a:solidFill>
                <a:latin typeface="Anonymous Pro"/>
              </a:rPr>
              <a:t>Revolutionized the legal field by </a:t>
            </a:r>
          </a:p>
          <a:p>
            <a:pPr marL="863611" lvl="1" indent="-431805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4E4E4E"/>
                </a:solidFill>
                <a:latin typeface="Anonymous Pro"/>
              </a:rPr>
              <a:t>quicker results</a:t>
            </a:r>
          </a:p>
          <a:p>
            <a:pPr marL="863611" lvl="1" indent="-431805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4E4E4E"/>
                </a:solidFill>
                <a:latin typeface="Anonymous Pro"/>
              </a:rPr>
              <a:t>improving efficiency</a:t>
            </a:r>
          </a:p>
          <a:p>
            <a:pPr marL="863611" lvl="1" indent="-431805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4E4E4E"/>
                </a:solidFill>
                <a:latin typeface="Anonymous Pro"/>
              </a:rPr>
              <a:t>offering solutions</a:t>
            </a:r>
          </a:p>
          <a:p>
            <a:pPr marL="863611" lvl="1" indent="-431805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4E4E4E"/>
                </a:solidFill>
                <a:latin typeface="Anonymous Pro"/>
              </a:rPr>
              <a:t>decision-making abilities</a:t>
            </a:r>
          </a:p>
          <a:p>
            <a:pPr marL="863611" lvl="1" indent="-431805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4E4E4E"/>
                </a:solidFill>
                <a:latin typeface="Anonymous Pro"/>
              </a:rPr>
              <a:t>minimize the time put into researching giving you faster results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37828" y="741350"/>
            <a:ext cx="23199808" cy="12109981"/>
          </a:xfrm>
          <a:custGeom>
            <a:avLst/>
            <a:gdLst/>
            <a:ahLst/>
            <a:cxnLst/>
            <a:rect l="l" t="t" r="r" b="b"/>
            <a:pathLst>
              <a:path w="23199808" h="12109981">
                <a:moveTo>
                  <a:pt x="0" y="0"/>
                </a:moveTo>
                <a:lnTo>
                  <a:pt x="23199809" y="0"/>
                </a:lnTo>
                <a:lnTo>
                  <a:pt x="23199809" y="12109982"/>
                </a:lnTo>
                <a:lnTo>
                  <a:pt x="0" y="12109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89" t="-6237" b="-344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121843" y="4696978"/>
            <a:ext cx="5911230" cy="5068879"/>
          </a:xfrm>
          <a:custGeom>
            <a:avLst/>
            <a:gdLst/>
            <a:ahLst/>
            <a:cxnLst/>
            <a:rect l="l" t="t" r="r" b="b"/>
            <a:pathLst>
              <a:path w="5911230" h="5068879">
                <a:moveTo>
                  <a:pt x="0" y="0"/>
                </a:moveTo>
                <a:lnTo>
                  <a:pt x="5911229" y="0"/>
                </a:lnTo>
                <a:lnTo>
                  <a:pt x="5911229" y="5068879"/>
                </a:lnTo>
                <a:lnTo>
                  <a:pt x="0" y="5068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28034" y="617525"/>
            <a:ext cx="813404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4E4E4E"/>
                </a:solidFill>
                <a:latin typeface="Anonymous Pro"/>
              </a:rPr>
              <a:t>Intellucual Law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8608" y="3770915"/>
            <a:ext cx="9470978" cy="402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4E4E4E"/>
                </a:solidFill>
                <a:latin typeface="Anonymous Pro"/>
              </a:rPr>
              <a:t>Their job requires expertise in technical skills and navigating the patent application while protecting intellectual property laws.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843" y="6055173"/>
            <a:ext cx="19207685" cy="11588620"/>
          </a:xfrm>
          <a:custGeom>
            <a:avLst/>
            <a:gdLst/>
            <a:ahLst/>
            <a:cxnLst/>
            <a:rect l="l" t="t" r="r" b="b"/>
            <a:pathLst>
              <a:path w="19207685" h="11588620">
                <a:moveTo>
                  <a:pt x="0" y="0"/>
                </a:moveTo>
                <a:lnTo>
                  <a:pt x="19207686" y="0"/>
                </a:lnTo>
                <a:lnTo>
                  <a:pt x="19207686" y="11588621"/>
                </a:lnTo>
                <a:lnTo>
                  <a:pt x="0" y="1158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4" r="-2764" b="-250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19827" y="4606990"/>
            <a:ext cx="6799695" cy="5414257"/>
          </a:xfrm>
          <a:custGeom>
            <a:avLst/>
            <a:gdLst/>
            <a:ahLst/>
            <a:cxnLst/>
            <a:rect l="l" t="t" r="r" b="b"/>
            <a:pathLst>
              <a:path w="6799695" h="5414257">
                <a:moveTo>
                  <a:pt x="0" y="0"/>
                </a:moveTo>
                <a:lnTo>
                  <a:pt x="6799695" y="0"/>
                </a:lnTo>
                <a:lnTo>
                  <a:pt x="6799695" y="5414257"/>
                </a:lnTo>
                <a:lnTo>
                  <a:pt x="0" y="5414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53513" y="904875"/>
            <a:ext cx="10580974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4E4E4E"/>
                </a:solidFill>
                <a:latin typeface="Anonymous Pro"/>
              </a:rPr>
              <a:t>Legal Tech Professionsals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4107" y="2556510"/>
            <a:ext cx="9578088" cy="506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ctr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4E4E4E"/>
                </a:solidFill>
                <a:latin typeface="Anonymous Pro"/>
              </a:rPr>
              <a:t>Legal tech specialist/consultant</a:t>
            </a:r>
          </a:p>
          <a:p>
            <a:pPr marL="1036320" lvl="1" indent="-518160" algn="ctr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4E4E4E"/>
                </a:solidFill>
                <a:latin typeface="Anonymous Pro"/>
              </a:rPr>
              <a:t>Legal analyst</a:t>
            </a:r>
          </a:p>
          <a:p>
            <a:pPr marL="1036320" lvl="1" indent="-518160" algn="ctr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4E4E4E"/>
                </a:solidFill>
                <a:latin typeface="Anonymous Pro"/>
              </a:rPr>
              <a:t>Data privacy officer</a:t>
            </a:r>
          </a:p>
          <a:p>
            <a:pPr marL="1036320" lvl="1" indent="-518160" algn="ctr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4E4E4E"/>
                </a:solidFill>
                <a:latin typeface="Anonymous Pro"/>
              </a:rPr>
              <a:t>Cybersecurity lawyer</a:t>
            </a:r>
          </a:p>
          <a:p>
            <a:pPr marL="1036320" lvl="1" indent="-518160" algn="ctr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4E4E4E"/>
                </a:solidFill>
                <a:latin typeface="Anonymous Pro"/>
              </a:rPr>
              <a:t>Patent attorney/agent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9345261"/>
          </a:xfrm>
          <a:custGeom>
            <a:avLst/>
            <a:gdLst/>
            <a:ahLst/>
            <a:cxnLst/>
            <a:rect l="l" t="t" r="r" b="b"/>
            <a:pathLst>
              <a:path w="18288000" h="9345261">
                <a:moveTo>
                  <a:pt x="0" y="9345261"/>
                </a:moveTo>
                <a:lnTo>
                  <a:pt x="18288000" y="9345261"/>
                </a:lnTo>
                <a:lnTo>
                  <a:pt x="18288000" y="0"/>
                </a:lnTo>
                <a:lnTo>
                  <a:pt x="0" y="0"/>
                </a:lnTo>
                <a:lnTo>
                  <a:pt x="0" y="9345261"/>
                </a:lnTo>
                <a:close/>
              </a:path>
            </a:pathLst>
          </a:custGeom>
          <a:blipFill>
            <a:blip r:embed="rId2"/>
            <a:stretch>
              <a:fillRect t="-30920" r="-81652" b="-1232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151019" y="1028700"/>
            <a:ext cx="9598762" cy="10184363"/>
          </a:xfrm>
          <a:custGeom>
            <a:avLst/>
            <a:gdLst/>
            <a:ahLst/>
            <a:cxnLst/>
            <a:rect l="l" t="t" r="r" b="b"/>
            <a:pathLst>
              <a:path w="9598762" h="10184363">
                <a:moveTo>
                  <a:pt x="0" y="0"/>
                </a:moveTo>
                <a:lnTo>
                  <a:pt x="9598763" y="0"/>
                </a:lnTo>
                <a:lnTo>
                  <a:pt x="9598763" y="10184363"/>
                </a:lnTo>
                <a:lnTo>
                  <a:pt x="0" y="10184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502447" y="250532"/>
            <a:ext cx="4528427" cy="809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6"/>
              </a:lnSpc>
              <a:spcBef>
                <a:spcPct val="0"/>
              </a:spcBef>
            </a:pPr>
            <a:r>
              <a:rPr lang="en-US" sz="3854">
                <a:solidFill>
                  <a:srgbClr val="000000"/>
                </a:solidFill>
                <a:latin typeface="Anonymous Pro"/>
              </a:rPr>
              <a:t>Technology is all about innovating and evolving which is why we have to embrace the change while making sure everyone is complying with the legal principles.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0203" y="241007"/>
            <a:ext cx="4110603" cy="711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1"/>
              </a:lnSpc>
              <a:spcBef>
                <a:spcPct val="0"/>
              </a:spcBef>
            </a:pPr>
            <a:r>
              <a:rPr lang="en-US" sz="4015">
                <a:solidFill>
                  <a:srgbClr val="000000"/>
                </a:solidFill>
                <a:latin typeface="Anonymous Pro"/>
              </a:rPr>
              <a:t>As technology grows the legal world is slowly implementing technical skills to their work environment and system.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746793" y="-2735880"/>
            <a:ext cx="16101609" cy="11512650"/>
          </a:xfrm>
          <a:custGeom>
            <a:avLst/>
            <a:gdLst/>
            <a:ahLst/>
            <a:cxnLst/>
            <a:rect l="l" t="t" r="r" b="b"/>
            <a:pathLst>
              <a:path w="16101609" h="11512650">
                <a:moveTo>
                  <a:pt x="0" y="0"/>
                </a:moveTo>
                <a:lnTo>
                  <a:pt x="16101609" y="0"/>
                </a:lnTo>
                <a:lnTo>
                  <a:pt x="16101609" y="11512650"/>
                </a:lnTo>
                <a:lnTo>
                  <a:pt x="0" y="11512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5650" y="6039046"/>
            <a:ext cx="3562659" cy="3562659"/>
          </a:xfrm>
          <a:custGeom>
            <a:avLst/>
            <a:gdLst/>
            <a:ahLst/>
            <a:cxnLst/>
            <a:rect l="l" t="t" r="r" b="b"/>
            <a:pathLst>
              <a:path w="3562659" h="3562659">
                <a:moveTo>
                  <a:pt x="0" y="0"/>
                </a:moveTo>
                <a:lnTo>
                  <a:pt x="3562658" y="0"/>
                </a:lnTo>
                <a:lnTo>
                  <a:pt x="3562658" y="3562659"/>
                </a:lnTo>
                <a:lnTo>
                  <a:pt x="0" y="3562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590359" y="3705576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422265" y="2705100"/>
            <a:ext cx="7837035" cy="4781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4500">
                <a:solidFill>
                  <a:srgbClr val="4E4E4E"/>
                </a:solidFill>
                <a:latin typeface="Anonymous Pro"/>
              </a:rPr>
              <a:t>Legal tech embraces any technology or software designed to support, enhance, or streamline processes within the legal industry.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5650" y="440437"/>
            <a:ext cx="6682300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4E4E4E"/>
                </a:solidFill>
                <a:latin typeface="Anonymous Pro"/>
              </a:rPr>
              <a:t>What is legal tech?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528882" y="-2260341"/>
            <a:ext cx="19345763" cy="9885784"/>
          </a:xfrm>
          <a:custGeom>
            <a:avLst/>
            <a:gdLst/>
            <a:ahLst/>
            <a:cxnLst/>
            <a:rect l="l" t="t" r="r" b="b"/>
            <a:pathLst>
              <a:path w="19345763" h="9885784">
                <a:moveTo>
                  <a:pt x="0" y="9885784"/>
                </a:moveTo>
                <a:lnTo>
                  <a:pt x="19345764" y="9885784"/>
                </a:lnTo>
                <a:lnTo>
                  <a:pt x="19345764" y="0"/>
                </a:lnTo>
                <a:lnTo>
                  <a:pt x="0" y="0"/>
                </a:lnTo>
                <a:lnTo>
                  <a:pt x="0" y="9885784"/>
                </a:lnTo>
                <a:close/>
              </a:path>
            </a:pathLst>
          </a:custGeom>
          <a:blipFill>
            <a:blip r:embed="rId2"/>
            <a:stretch>
              <a:fillRect t="-30920" r="-81652" b="-1232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22302" y="1905967"/>
            <a:ext cx="9331887" cy="8608665"/>
          </a:xfrm>
          <a:custGeom>
            <a:avLst/>
            <a:gdLst/>
            <a:ahLst/>
            <a:cxnLst/>
            <a:rect l="l" t="t" r="r" b="b"/>
            <a:pathLst>
              <a:path w="9331887" h="8608665">
                <a:moveTo>
                  <a:pt x="0" y="0"/>
                </a:moveTo>
                <a:lnTo>
                  <a:pt x="9331886" y="0"/>
                </a:lnTo>
                <a:lnTo>
                  <a:pt x="9331886" y="8608666"/>
                </a:lnTo>
                <a:lnTo>
                  <a:pt x="0" y="8608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6702" y="175137"/>
            <a:ext cx="8345600" cy="939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5"/>
              </a:lnSpc>
            </a:pPr>
            <a:r>
              <a:rPr lang="en-US" sz="5889">
                <a:solidFill>
                  <a:srgbClr val="4E4E4E"/>
                </a:solidFill>
                <a:latin typeface="Anonymous Pro"/>
              </a:rPr>
              <a:t>Digital technologies have become an increasingly important and beneficial part of the legal field.</a:t>
            </a:r>
          </a:p>
          <a:p>
            <a:pPr algn="ctr">
              <a:lnSpc>
                <a:spcPts val="8245"/>
              </a:lnSpc>
            </a:pPr>
            <a:endParaRPr lang="en-US" sz="5889">
              <a:solidFill>
                <a:srgbClr val="4E4E4E"/>
              </a:solidFill>
              <a:latin typeface="Anonymous Pro"/>
            </a:endParaRPr>
          </a:p>
          <a:p>
            <a:pPr algn="ctr">
              <a:lnSpc>
                <a:spcPts val="8245"/>
              </a:lnSpc>
            </a:pPr>
            <a:endParaRPr lang="en-US" sz="5889">
              <a:solidFill>
                <a:srgbClr val="4E4E4E"/>
              </a:solidFill>
              <a:latin typeface="Anonymous Pro"/>
            </a:endParaRPr>
          </a:p>
          <a:p>
            <a:pPr>
              <a:lnSpc>
                <a:spcPts val="8245"/>
              </a:lnSpc>
            </a:pPr>
            <a:endParaRPr lang="en-US" sz="5889">
              <a:solidFill>
                <a:srgbClr val="4E4E4E"/>
              </a:solidFill>
              <a:latin typeface="Anonymou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4289490" y="354257"/>
            <a:ext cx="18271519" cy="13064136"/>
          </a:xfrm>
          <a:custGeom>
            <a:avLst/>
            <a:gdLst/>
            <a:ahLst/>
            <a:cxnLst/>
            <a:rect l="l" t="t" r="r" b="b"/>
            <a:pathLst>
              <a:path w="18271519" h="13064136">
                <a:moveTo>
                  <a:pt x="0" y="0"/>
                </a:moveTo>
                <a:lnTo>
                  <a:pt x="18271519" y="0"/>
                </a:lnTo>
                <a:lnTo>
                  <a:pt x="18271519" y="13064136"/>
                </a:lnTo>
                <a:lnTo>
                  <a:pt x="0" y="1306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975238" y="1028700"/>
            <a:ext cx="6930359" cy="9461241"/>
          </a:xfrm>
          <a:custGeom>
            <a:avLst/>
            <a:gdLst/>
            <a:ahLst/>
            <a:cxnLst/>
            <a:rect l="l" t="t" r="r" b="b"/>
            <a:pathLst>
              <a:path w="6930359" h="9461241">
                <a:moveTo>
                  <a:pt x="0" y="0"/>
                </a:moveTo>
                <a:lnTo>
                  <a:pt x="6930359" y="0"/>
                </a:lnTo>
                <a:lnTo>
                  <a:pt x="6930359" y="9461241"/>
                </a:lnTo>
                <a:lnTo>
                  <a:pt x="0" y="9461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4805" y="3423939"/>
            <a:ext cx="8674663" cy="550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Remote Team Meetings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Virtual Court Room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Document Automation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Artificial Intelligence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Intellectual Laws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Legal Tech Professionals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Digital Currencies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9337" y="923925"/>
            <a:ext cx="8345600" cy="171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4E4E4E"/>
                </a:solidFill>
                <a:latin typeface="Anonymous Pro"/>
              </a:rPr>
              <a:t>How has tech changed the legal industry?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4968449" y="-3836110"/>
            <a:ext cx="15910491" cy="13705265"/>
          </a:xfrm>
          <a:custGeom>
            <a:avLst/>
            <a:gdLst/>
            <a:ahLst/>
            <a:cxnLst/>
            <a:rect l="l" t="t" r="r" b="b"/>
            <a:pathLst>
              <a:path w="15910491" h="13705265">
                <a:moveTo>
                  <a:pt x="15910490" y="13705264"/>
                </a:moveTo>
                <a:lnTo>
                  <a:pt x="0" y="13705264"/>
                </a:lnTo>
                <a:lnTo>
                  <a:pt x="0" y="0"/>
                </a:lnTo>
                <a:lnTo>
                  <a:pt x="15910490" y="0"/>
                </a:lnTo>
                <a:lnTo>
                  <a:pt x="15910490" y="13705264"/>
                </a:lnTo>
                <a:close/>
              </a:path>
            </a:pathLst>
          </a:custGeom>
          <a:blipFill>
            <a:blip r:embed="rId2"/>
            <a:stretch>
              <a:fillRect l="-13959" t="-6179" r="-139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7197" y="2498148"/>
            <a:ext cx="6170342" cy="7501936"/>
          </a:xfrm>
          <a:custGeom>
            <a:avLst/>
            <a:gdLst/>
            <a:ahLst/>
            <a:cxnLst/>
            <a:rect l="l" t="t" r="r" b="b"/>
            <a:pathLst>
              <a:path w="6170342" h="7501936">
                <a:moveTo>
                  <a:pt x="0" y="0"/>
                </a:moveTo>
                <a:lnTo>
                  <a:pt x="6170342" y="0"/>
                </a:lnTo>
                <a:lnTo>
                  <a:pt x="6170342" y="7501936"/>
                </a:lnTo>
                <a:lnTo>
                  <a:pt x="0" y="7501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913700" y="1282147"/>
            <a:ext cx="8345600" cy="84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4E4E4E"/>
                </a:solidFill>
                <a:latin typeface="Anonymous Pro"/>
              </a:rPr>
              <a:t>Who does it help?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84637" y="2579645"/>
            <a:ext cx="8674663" cy="629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Lawyers/Attorneys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Law Firms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Business/Corporations 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Organizations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Corporate Clients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Courts and Legal Institutions</a:t>
            </a:r>
          </a:p>
          <a:p>
            <a:pPr marL="971545" lvl="1" indent="-485773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4E4E4E"/>
                </a:solidFill>
                <a:latin typeface="Anonymous Pro"/>
              </a:rPr>
              <a:t>Individuals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843" y="1636712"/>
            <a:ext cx="19207685" cy="11588620"/>
          </a:xfrm>
          <a:custGeom>
            <a:avLst/>
            <a:gdLst/>
            <a:ahLst/>
            <a:cxnLst/>
            <a:rect l="l" t="t" r="r" b="b"/>
            <a:pathLst>
              <a:path w="19207685" h="11588620">
                <a:moveTo>
                  <a:pt x="0" y="0"/>
                </a:moveTo>
                <a:lnTo>
                  <a:pt x="19207686" y="0"/>
                </a:lnTo>
                <a:lnTo>
                  <a:pt x="19207686" y="11588621"/>
                </a:lnTo>
                <a:lnTo>
                  <a:pt x="0" y="11588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64" r="-2764" b="-250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82025" y="394256"/>
            <a:ext cx="7577275" cy="10268470"/>
          </a:xfrm>
          <a:custGeom>
            <a:avLst/>
            <a:gdLst/>
            <a:ahLst/>
            <a:cxnLst/>
            <a:rect l="l" t="t" r="r" b="b"/>
            <a:pathLst>
              <a:path w="7577275" h="10268470">
                <a:moveTo>
                  <a:pt x="0" y="0"/>
                </a:moveTo>
                <a:lnTo>
                  <a:pt x="7577275" y="0"/>
                </a:lnTo>
                <a:lnTo>
                  <a:pt x="7577275" y="10268470"/>
                </a:lnTo>
                <a:lnTo>
                  <a:pt x="0" y="10268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5498" y="5404666"/>
            <a:ext cx="9492003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400" lvl="1" indent="-647700">
              <a:lnSpc>
                <a:spcPts val="8400"/>
              </a:lnSpc>
              <a:buFont typeface="Arial"/>
              <a:buChar char="•"/>
            </a:pPr>
            <a:r>
              <a:rPr lang="en-US" sz="6000">
                <a:solidFill>
                  <a:srgbClr val="4E4E4E"/>
                </a:solidFill>
                <a:latin typeface="Anonymous Pro"/>
              </a:rPr>
              <a:t>Accessibility</a:t>
            </a:r>
          </a:p>
          <a:p>
            <a:pPr marL="1295400" lvl="1" indent="-647700">
              <a:lnSpc>
                <a:spcPts val="8400"/>
              </a:lnSpc>
              <a:buFont typeface="Arial"/>
              <a:buChar char="•"/>
            </a:pPr>
            <a:r>
              <a:rPr lang="en-US" sz="6000">
                <a:solidFill>
                  <a:srgbClr val="4E4E4E"/>
                </a:solidFill>
                <a:latin typeface="Anonymous Pro"/>
              </a:rPr>
              <a:t>Cost Effectiveness</a:t>
            </a:r>
          </a:p>
          <a:p>
            <a:pPr marL="1295400" lvl="1" indent="-647700">
              <a:lnSpc>
                <a:spcPts val="8400"/>
              </a:lnSpc>
              <a:buFont typeface="Arial"/>
              <a:buChar char="•"/>
            </a:pPr>
            <a:r>
              <a:rPr lang="en-US" sz="6000">
                <a:solidFill>
                  <a:srgbClr val="4E4E4E"/>
                </a:solidFill>
                <a:latin typeface="Anonymous Pro"/>
              </a:rPr>
              <a:t>Flexiabilty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5498" y="1069974"/>
            <a:ext cx="8345600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4E4E4E"/>
                </a:solidFill>
                <a:latin typeface="Anonymous Pro"/>
              </a:rPr>
              <a:t>Remote Meetings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6483" y="1612479"/>
            <a:ext cx="24440799" cy="15856092"/>
          </a:xfrm>
          <a:custGeom>
            <a:avLst/>
            <a:gdLst/>
            <a:ahLst/>
            <a:cxnLst/>
            <a:rect l="l" t="t" r="r" b="b"/>
            <a:pathLst>
              <a:path w="24440799" h="15856092">
                <a:moveTo>
                  <a:pt x="0" y="0"/>
                </a:moveTo>
                <a:lnTo>
                  <a:pt x="24440800" y="0"/>
                </a:lnTo>
                <a:lnTo>
                  <a:pt x="24440800" y="15856091"/>
                </a:lnTo>
                <a:lnTo>
                  <a:pt x="0" y="15856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4" r="-12688" b="-250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422484" y="1028700"/>
            <a:ext cx="7873888" cy="9781227"/>
          </a:xfrm>
          <a:custGeom>
            <a:avLst/>
            <a:gdLst/>
            <a:ahLst/>
            <a:cxnLst/>
            <a:rect l="l" t="t" r="r" b="b"/>
            <a:pathLst>
              <a:path w="7873888" h="9781227">
                <a:moveTo>
                  <a:pt x="7873888" y="0"/>
                </a:moveTo>
                <a:lnTo>
                  <a:pt x="0" y="0"/>
                </a:lnTo>
                <a:lnTo>
                  <a:pt x="0" y="9781227"/>
                </a:lnTo>
                <a:lnTo>
                  <a:pt x="7873888" y="9781227"/>
                </a:lnTo>
                <a:lnTo>
                  <a:pt x="787388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492820" y="5559283"/>
            <a:ext cx="9766480" cy="398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4508">
                <a:solidFill>
                  <a:srgbClr val="4E4E4E"/>
                </a:solidFill>
                <a:latin typeface="Anonymous Pro"/>
              </a:rPr>
              <a:t>It is a platform that holds legal proceedings remotely via video from the comfort of their home affecting the justice system overall.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23870" y="1498179"/>
            <a:ext cx="8345600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4E4E4E"/>
                </a:solidFill>
                <a:latin typeface="Anonymous Pro"/>
              </a:rPr>
              <a:t>Virtual Court Room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6483" y="1612479"/>
            <a:ext cx="24440799" cy="15856092"/>
          </a:xfrm>
          <a:custGeom>
            <a:avLst/>
            <a:gdLst/>
            <a:ahLst/>
            <a:cxnLst/>
            <a:rect l="l" t="t" r="r" b="b"/>
            <a:pathLst>
              <a:path w="24440799" h="15856092">
                <a:moveTo>
                  <a:pt x="0" y="0"/>
                </a:moveTo>
                <a:lnTo>
                  <a:pt x="24440800" y="0"/>
                </a:lnTo>
                <a:lnTo>
                  <a:pt x="24440800" y="15856091"/>
                </a:lnTo>
                <a:lnTo>
                  <a:pt x="0" y="15856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4" r="-12688" b="-250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0901" y="675623"/>
            <a:ext cx="14786198" cy="8935753"/>
          </a:xfrm>
          <a:custGeom>
            <a:avLst/>
            <a:gdLst/>
            <a:ahLst/>
            <a:cxnLst/>
            <a:rect l="l" t="t" r="r" b="b"/>
            <a:pathLst>
              <a:path w="14786198" h="8935753">
                <a:moveTo>
                  <a:pt x="0" y="0"/>
                </a:moveTo>
                <a:lnTo>
                  <a:pt x="14786198" y="0"/>
                </a:lnTo>
                <a:lnTo>
                  <a:pt x="14786198" y="8935754"/>
                </a:lnTo>
                <a:lnTo>
                  <a:pt x="0" y="8935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C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722516" y="1028700"/>
            <a:ext cx="11509930" cy="8229600"/>
          </a:xfrm>
          <a:custGeom>
            <a:avLst/>
            <a:gdLst/>
            <a:ahLst/>
            <a:cxnLst/>
            <a:rect l="l" t="t" r="r" b="b"/>
            <a:pathLst>
              <a:path w="11509930" h="8229600">
                <a:moveTo>
                  <a:pt x="0" y="0"/>
                </a:moveTo>
                <a:lnTo>
                  <a:pt x="11509930" y="0"/>
                </a:lnTo>
                <a:lnTo>
                  <a:pt x="115099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028700" y="1526903"/>
            <a:ext cx="7918970" cy="9371563"/>
          </a:xfrm>
          <a:custGeom>
            <a:avLst/>
            <a:gdLst/>
            <a:ahLst/>
            <a:cxnLst/>
            <a:rect l="l" t="t" r="r" b="b"/>
            <a:pathLst>
              <a:path w="7918970" h="9371563">
                <a:moveTo>
                  <a:pt x="7918970" y="0"/>
                </a:moveTo>
                <a:lnTo>
                  <a:pt x="0" y="0"/>
                </a:lnTo>
                <a:lnTo>
                  <a:pt x="0" y="9371562"/>
                </a:lnTo>
                <a:lnTo>
                  <a:pt x="7918970" y="9371562"/>
                </a:lnTo>
                <a:lnTo>
                  <a:pt x="79189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0" y="3078959"/>
            <a:ext cx="8817595" cy="577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E4E4E"/>
                </a:solidFill>
                <a:latin typeface="Anonymous Pro"/>
              </a:rPr>
              <a:t>A system was created to help with the creation of electronic documents. This adaption has helped attorneys and paralegals save 90% of drafting time, which typically takes hours if not days to write out the documentation for their cases.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85776" y="1403078"/>
            <a:ext cx="813404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4E4E4E"/>
                </a:solidFill>
                <a:latin typeface="Anonymous Pro"/>
              </a:rPr>
              <a:t>Document Automation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Macintosh PowerPoint</Application>
  <PresentationFormat>Custom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Anonymous Pro</vt:lpstr>
      <vt:lpstr>Calibri</vt:lpstr>
      <vt:lpstr>ITC Bauhaus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cp:lastModifiedBy>Brunella Paredes</cp:lastModifiedBy>
  <cp:revision>1</cp:revision>
  <dcterms:created xsi:type="dcterms:W3CDTF">2006-08-16T00:00:00Z</dcterms:created>
  <dcterms:modified xsi:type="dcterms:W3CDTF">2024-03-28T03:01:53Z</dcterms:modified>
  <dc:identifier>DAGAvDQ9J3o</dc:identifier>
</cp:coreProperties>
</file>